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6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6" r:id="rId3"/>
    <p:sldId id="264" r:id="rId4"/>
    <p:sldId id="265" r:id="rId5"/>
    <p:sldId id="267" r:id="rId6"/>
    <p:sldId id="270" r:id="rId7"/>
    <p:sldId id="259" r:id="rId8"/>
    <p:sldId id="271" r:id="rId9"/>
    <p:sldId id="272" r:id="rId10"/>
    <p:sldId id="261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931" autoAdjust="0"/>
  </p:normalViewPr>
  <p:slideViewPr>
    <p:cSldViewPr snapToGrid="0" snapToObjects="1">
      <p:cViewPr varScale="1">
        <p:scale>
          <a:sx n="97" d="100"/>
          <a:sy n="97" d="100"/>
        </p:scale>
        <p:origin x="19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EC77F-38E7-234D-BCDB-67443E5B24F6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51BC0-B13C-C143-93B1-A72AECC06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95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F26F0-0C29-1344-8325-28611FEB4858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C2C58-27A5-4F40-BCFA-BBEB44A62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0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7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4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7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0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0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49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FACF39-92C3-824B-9AEB-3C1B5453A553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1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4878-1900-0345-831A-83B7893E6CB1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8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E48C0D-CC9E-C14B-80F3-3EEBC5096F68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2703-A5C2-D845-B404-ECE3836CA78B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452E4E-C84C-8746-A7A4-D66E79FCFC13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7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4E6-5430-E140-8BDC-864BCB5031C5}" type="datetime1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1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8767C-63F7-244A-B578-66186A7950CD}" type="datetime1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1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231-3C89-F14C-A53C-5FC6FFB40F9E}" type="datetime1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2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E473-214B-2C4E-8029-CB522C6F4E90}" type="datetime1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213853-1703-6447-B043-00F576F4BFD9}" type="datetime1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4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05E6-6077-AA4A-A243-775B2794E43E}" type="datetime1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7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CDEACF0-063D-4F4F-94F8-FA71EF4E608A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692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portunity-and-health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hussein@verizon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8643" y="2416466"/>
            <a:ext cx="5446713" cy="147002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Building Equity for     Middle School Boys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6769" y="5697390"/>
            <a:ext cx="2286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Seasons 52 Restaurant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September 1, 2018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781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Dr. Carlessia Hussein  Minority Scholarship Fund Raiser</a:t>
            </a:r>
            <a:endParaRPr lang="en-US" sz="3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20A3A-C25A-5941-A96B-95C6FAFFB106}"/>
              </a:ext>
            </a:extLst>
          </p:cNvPr>
          <p:cNvSpPr txBox="1"/>
          <p:nvPr/>
        </p:nvSpPr>
        <p:spPr>
          <a:xfrm>
            <a:off x="2646947" y="53660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19C27-B7C4-8E42-A4FD-1C63C304646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14561" y="3209861"/>
            <a:ext cx="3429000" cy="24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"/>
    </mc:Choice>
    <mc:Fallback xmlns="">
      <p:transition spd="slow" advTm="632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8" y="40341"/>
            <a:ext cx="9144000" cy="1411941"/>
          </a:xfrm>
        </p:spPr>
        <p:txBody>
          <a:bodyPr>
            <a:normAutofit/>
          </a:bodyPr>
          <a:lstStyle/>
          <a:p>
            <a:r>
              <a:rPr lang="en-US" sz="3400" b="1" dirty="0"/>
              <a:t>From the Mouths of the Boys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921914"/>
            <a:ext cx="8158162" cy="3154116"/>
          </a:xfrm>
        </p:spPr>
        <p:txBody>
          <a:bodyPr>
            <a:noAutofit/>
          </a:bodyPr>
          <a:lstStyle/>
          <a:p>
            <a:r>
              <a:rPr lang="en-US" sz="1900" dirty="0"/>
              <a:t>“This program would enrich my knowledge and prepare me for the future, just like Dr. Seuss said ‘The more you read the more places you’ll go.  I hope to learn how to speak in front of people.’”</a:t>
            </a:r>
          </a:p>
          <a:p>
            <a:r>
              <a:rPr lang="en-US" sz="1900" dirty="0"/>
              <a:t>“I think it is a really nice program.  I really enjoy JavaScript its one of my passions. So, I think this would be a really good thing for me.”</a:t>
            </a:r>
          </a:p>
          <a:p>
            <a:r>
              <a:rPr lang="en-US" sz="1900" dirty="0"/>
              <a:t>“I want to participate in this program to learn how to create game apps.”</a:t>
            </a:r>
          </a:p>
          <a:p>
            <a:r>
              <a:rPr lang="en-US" sz="1900" dirty="0"/>
              <a:t>“I want to build, create, and discover through artistic engineering.  I hope to learn a lot.”</a:t>
            </a:r>
          </a:p>
          <a:p>
            <a:r>
              <a:rPr lang="en-US" sz="1900" dirty="0"/>
              <a:t>“I want to participate so that I can go advanced with my education.”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yha-slide-sunrise-holding-hand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73" y="5224943"/>
            <a:ext cx="4129086" cy="14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0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6"/>
    </mc:Choice>
    <mc:Fallback xmlns="">
      <p:transition spd="slow" advTm="917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53871"/>
            <a:ext cx="7989752" cy="1083329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84425"/>
            <a:ext cx="7570787" cy="4289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Dr. Carlessia A. Hussein</a:t>
            </a:r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www.opportunity-and-health.com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cahussein@verizon.net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“GIVE LOCAL”</a:t>
            </a:r>
          </a:p>
          <a:p>
            <a:pPr marL="0" indent="0" algn="ctr">
              <a:buNone/>
            </a:pPr>
            <a:r>
              <a:rPr lang="en-US" sz="2400" dirty="0"/>
              <a:t>To Donate  </a:t>
            </a:r>
          </a:p>
          <a:p>
            <a:pPr marL="0" indent="0" algn="ctr">
              <a:buNone/>
            </a:pPr>
            <a:r>
              <a:rPr lang="en-US" sz="2400" dirty="0"/>
              <a:t>http://</a:t>
            </a:r>
            <a:r>
              <a:rPr lang="en-US" sz="2400" dirty="0" err="1"/>
              <a:t>cfhoco.org</a:t>
            </a:r>
            <a:r>
              <a:rPr lang="en-US" sz="2400" dirty="0"/>
              <a:t>/fund/</a:t>
            </a:r>
            <a:r>
              <a:rPr lang="en-US" sz="2400" dirty="0" err="1"/>
              <a:t>carlessia</a:t>
            </a:r>
            <a:r>
              <a:rPr lang="en-US" sz="2400" dirty="0"/>
              <a:t>-</a:t>
            </a:r>
            <a:r>
              <a:rPr lang="en-US" sz="2400" dirty="0" err="1"/>
              <a:t>hussein</a:t>
            </a:r>
            <a:r>
              <a:rPr lang="en-US" sz="2400" dirty="0"/>
              <a:t>-minority-scholarship-fund/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FOCUS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905943"/>
            <a:ext cx="4386263" cy="4959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/>
              <a:t>WHO?</a:t>
            </a:r>
            <a:r>
              <a:rPr lang="en-US" sz="3500" dirty="0"/>
              <a:t>	</a:t>
            </a:r>
          </a:p>
          <a:p>
            <a:r>
              <a:rPr lang="en-US" sz="3200" dirty="0"/>
              <a:t>Males of Middle School Age</a:t>
            </a:r>
          </a:p>
          <a:p>
            <a:r>
              <a:rPr lang="en-US" sz="3200" dirty="0"/>
              <a:t>Black and Hispanic</a:t>
            </a:r>
          </a:p>
          <a:p>
            <a:r>
              <a:rPr lang="en-US" sz="3200" dirty="0"/>
              <a:t>Lower Graders</a:t>
            </a:r>
          </a:p>
          <a:p>
            <a:r>
              <a:rPr lang="en-US" sz="3200" dirty="0"/>
              <a:t>Lower Income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91800-DEFF-9948-A9B4-35CD9B1C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87" y="2752091"/>
            <a:ext cx="3746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FOCUS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2161122"/>
            <a:ext cx="4840835" cy="43354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/>
              <a:t>WHY MALES?	</a:t>
            </a:r>
            <a:r>
              <a:rPr lang="en-US" sz="3800" dirty="0"/>
              <a:t>	</a:t>
            </a:r>
          </a:p>
          <a:p>
            <a:r>
              <a:rPr lang="en-US" sz="3800" dirty="0"/>
              <a:t>47% preschoolers suspended are Black</a:t>
            </a:r>
          </a:p>
          <a:p>
            <a:r>
              <a:rPr lang="en-US" sz="3800" dirty="0"/>
              <a:t>18% of all boys suspended are Black, 6.8% are Hispanic</a:t>
            </a:r>
          </a:p>
          <a:p>
            <a:r>
              <a:rPr lang="en-US" sz="3800" dirty="0"/>
              <a:t>61% of Blacks &amp; 51% of Hispanic children experience Adverse Childhood Experiences ACEs –  (Abuse, Murder, Divorce, Poverty)</a:t>
            </a:r>
          </a:p>
          <a:p>
            <a:r>
              <a:rPr lang="en-US" sz="3800" dirty="0"/>
              <a:t>More males than females in Juvenile Justice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598" y="3065816"/>
            <a:ext cx="3789111" cy="25260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A1794F-70FE-224A-88E3-18DDD61CF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"/>
    </mc:Choice>
    <mc:Fallback xmlns="">
      <p:transition spd="slow" advTm="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FOCUS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62418"/>
            <a:ext cx="4772025" cy="46271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/>
              <a:t>WHY MIDDLE SCHOOL?</a:t>
            </a:r>
          </a:p>
          <a:p>
            <a:r>
              <a:rPr lang="en-US" sz="4000" dirty="0"/>
              <a:t>Start of puberty</a:t>
            </a:r>
          </a:p>
          <a:p>
            <a:r>
              <a:rPr lang="en-US" sz="4000" dirty="0"/>
              <a:t>Industry vs. inferiority</a:t>
            </a:r>
          </a:p>
          <a:p>
            <a:r>
              <a:rPr lang="en-US" sz="4000" dirty="0"/>
              <a:t>Seeking place (worth) in world</a:t>
            </a:r>
          </a:p>
          <a:p>
            <a:r>
              <a:rPr lang="en-US" sz="4000" dirty="0"/>
              <a:t>Highly influenced by society and peers</a:t>
            </a:r>
          </a:p>
          <a:p>
            <a:r>
              <a:rPr lang="en-US" sz="4000" dirty="0"/>
              <a:t>High levels of peer competition among males begin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254" y="2732296"/>
            <a:ext cx="3404280" cy="22695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2DCAE0-4EA8-A346-A960-80EFDEA7E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"/>
    </mc:Choice>
    <mc:Fallback xmlns=""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900991"/>
            <a:ext cx="8099456" cy="2668396"/>
          </a:xfrm>
        </p:spPr>
        <p:txBody>
          <a:bodyPr>
            <a:normAutofit/>
          </a:bodyPr>
          <a:lstStyle/>
          <a:p>
            <a:r>
              <a:rPr lang="en-US" sz="3000" dirty="0"/>
              <a:t>Minority boys experience the brunt of society’s unconscious bias and negative stereotyping</a:t>
            </a:r>
          </a:p>
          <a:p>
            <a:r>
              <a:rPr lang="en-US" sz="3000" dirty="0"/>
              <a:t>High school suspensions, childhood trauma and sustained poverty are the leading predictors of failure in school and in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AA152A-C618-C74C-9CEC-7C4493FD35FB}"/>
              </a:ext>
            </a:extLst>
          </p:cNvPr>
          <p:cNvSpPr txBox="1">
            <a:spLocks/>
          </p:cNvSpPr>
          <p:nvPr/>
        </p:nvSpPr>
        <p:spPr>
          <a:xfrm>
            <a:off x="471488" y="235322"/>
            <a:ext cx="8443509" cy="1411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/>
              <a:t>Opportunities for Minority Boys IN POVERTY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D07FA-3568-C244-89F9-C239E925C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63" y="4306920"/>
            <a:ext cx="3404534" cy="22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6"/>
    </mc:Choice>
    <mc:Fallback xmlns="">
      <p:transition spd="slow" advTm="96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804738"/>
            <a:ext cx="8099456" cy="2499953"/>
          </a:xfrm>
        </p:spPr>
        <p:txBody>
          <a:bodyPr>
            <a:normAutofit/>
          </a:bodyPr>
          <a:lstStyle/>
          <a:p>
            <a:r>
              <a:rPr lang="en-US" sz="3200" dirty="0"/>
              <a:t>Poverty can turn young boys into homeless men</a:t>
            </a:r>
          </a:p>
          <a:p>
            <a:r>
              <a:rPr lang="en-US" sz="3200" dirty="0"/>
              <a:t>Family resources needed to enter school ready to 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AA152A-C618-C74C-9CEC-7C4493FD35FB}"/>
              </a:ext>
            </a:extLst>
          </p:cNvPr>
          <p:cNvSpPr txBox="1">
            <a:spLocks/>
          </p:cNvSpPr>
          <p:nvPr/>
        </p:nvSpPr>
        <p:spPr>
          <a:xfrm>
            <a:off x="471488" y="235322"/>
            <a:ext cx="8443509" cy="1411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/>
              <a:t>Opportunities for Minority Boys IN POVERTY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486ED-45D1-8B4E-912A-615EF7DB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16" y="4304691"/>
            <a:ext cx="3937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2925" y="154641"/>
            <a:ext cx="9144000" cy="1428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Howard county public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AD4EDA-F702-F94F-8CA0-E14F5927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529741"/>
            <a:ext cx="8293013" cy="4806838"/>
          </a:xfrm>
        </p:spPr>
        <p:txBody>
          <a:bodyPr>
            <a:noAutofit/>
          </a:bodyPr>
          <a:lstStyle/>
          <a:p>
            <a:r>
              <a:rPr lang="en-US" sz="3200" dirty="0"/>
              <a:t>20 middle schools population – 13,180 (2017-2018)</a:t>
            </a:r>
          </a:p>
          <a:p>
            <a:r>
              <a:rPr lang="en-US" sz="3200" dirty="0"/>
              <a:t>Free/Reduced Lunch (FRL) all schools – 22.1%</a:t>
            </a:r>
          </a:p>
          <a:p>
            <a:r>
              <a:rPr lang="en-US" sz="3200" dirty="0"/>
              <a:t>9 Middle schools have 24% to 52% FRL students</a:t>
            </a:r>
          </a:p>
          <a:p>
            <a:r>
              <a:rPr lang="en-US" sz="3200" dirty="0"/>
              <a:t>42 boys received scholarships by end of 3rd year, 2018</a:t>
            </a:r>
          </a:p>
        </p:txBody>
      </p:sp>
    </p:spTree>
    <p:extLst>
      <p:ext uri="{BB962C8B-B14F-4D97-AF65-F5344CB8AC3E}">
        <p14:creationId xmlns:p14="http://schemas.microsoft.com/office/powerpoint/2010/main" val="10236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7"/>
    </mc:Choice>
    <mc:Fallback xmlns="">
      <p:transition spd="slow" advTm="72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2057-7F82-E24D-90C7-BF6489F2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84298"/>
            <a:ext cx="7989752" cy="1083329"/>
          </a:xfrm>
        </p:spPr>
        <p:txBody>
          <a:bodyPr/>
          <a:lstStyle/>
          <a:p>
            <a:r>
              <a:rPr lang="en-US" b="1" dirty="0"/>
              <a:t>A supporter says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953B2-14BD-9941-84F3-0B20201B9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3017142"/>
            <a:ext cx="5073650" cy="2839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“I am proud that the Hussein Minority Fund is working to connect children with opportunities to learn and grow.”</a:t>
            </a:r>
          </a:p>
          <a:p>
            <a:pPr marL="0" indent="0" algn="r">
              <a:buNone/>
            </a:pPr>
            <a:r>
              <a:rPr lang="en-US" sz="2500" dirty="0"/>
              <a:t>– U.S. Senator Ben Cardin</a:t>
            </a:r>
          </a:p>
          <a:p>
            <a:pPr marL="0" indent="0" algn="r">
              <a:buNone/>
            </a:pPr>
            <a:r>
              <a:rPr lang="en-US" sz="2500" dirty="0"/>
              <a:t>   (September 1, 2018)</a:t>
            </a:r>
          </a:p>
          <a:p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1E83A-E52D-8A45-8523-2EBAA85E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2F8CA-EEE8-644A-AC96-773040FE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036" y="2228003"/>
            <a:ext cx="2241674" cy="283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FBAF9-2867-DC4E-913D-35E94D0A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036" y="2121986"/>
            <a:ext cx="2241674" cy="28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"/>
    </mc:Choice>
    <mc:Fallback xmlns="">
      <p:transition spd="slow" advTm="70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20F9-087D-7946-A47F-2B66B750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74324"/>
            <a:ext cx="7989752" cy="1083329"/>
          </a:xfrm>
        </p:spPr>
        <p:txBody>
          <a:bodyPr/>
          <a:lstStyle/>
          <a:p>
            <a:r>
              <a:rPr lang="en-US" b="1" dirty="0"/>
              <a:t>A supporter says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B274F-0B18-BA47-B10D-D1511208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DB494-DA9F-3745-889D-FEC4C3F9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466" y="2218412"/>
            <a:ext cx="1886384" cy="2829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85F9C-A95D-D44F-A057-BC009AFE09D8}"/>
              </a:ext>
            </a:extLst>
          </p:cNvPr>
          <p:cNvSpPr txBox="1"/>
          <p:nvPr/>
        </p:nvSpPr>
        <p:spPr>
          <a:xfrm>
            <a:off x="581192" y="2118204"/>
            <a:ext cx="56442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“The Dr. Carlessia Hussein Minority </a:t>
            </a:r>
          </a:p>
          <a:p>
            <a:r>
              <a:rPr lang="en-US" sz="2200" dirty="0"/>
              <a:t>Scholarship Program provides </a:t>
            </a:r>
          </a:p>
          <a:p>
            <a:r>
              <a:rPr lang="en-US" sz="2200" dirty="0"/>
              <a:t>challenging, educational experiences </a:t>
            </a:r>
          </a:p>
          <a:p>
            <a:r>
              <a:rPr lang="en-US" sz="2200" dirty="0"/>
              <a:t>for young minority boys to help </a:t>
            </a:r>
          </a:p>
          <a:p>
            <a:r>
              <a:rPr lang="en-US" sz="2200" dirty="0"/>
              <a:t>them achieve in schools, build </a:t>
            </a:r>
          </a:p>
          <a:p>
            <a:r>
              <a:rPr lang="en-US" sz="2200" dirty="0"/>
              <a:t>leadership skills and chart a course </a:t>
            </a:r>
          </a:p>
          <a:p>
            <a:r>
              <a:rPr lang="en-US" sz="2200" dirty="0"/>
              <a:t>to fulfill their future dream.”</a:t>
            </a:r>
          </a:p>
          <a:p>
            <a:pPr algn="r"/>
            <a:endParaRPr lang="en-US" sz="2200" dirty="0"/>
          </a:p>
          <a:p>
            <a:pPr algn="r"/>
            <a:r>
              <a:rPr lang="en-US" sz="2200" dirty="0"/>
              <a:t>–Elijah E. Cummings</a:t>
            </a:r>
          </a:p>
          <a:p>
            <a:pPr algn="r"/>
            <a:r>
              <a:rPr lang="en-US" sz="2200" dirty="0"/>
              <a:t> Maryland Member of Congress </a:t>
            </a:r>
          </a:p>
          <a:p>
            <a:pPr algn="r"/>
            <a:r>
              <a:rPr lang="en-US" sz="2200" dirty="0"/>
              <a:t> (September 1, 2018)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18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"/>
    </mc:Choice>
    <mc:Fallback xmlns="">
      <p:transition spd="slow" advTm="8601"/>
    </mc:Fallback>
  </mc:AlternateContent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{A1D4FACE-DDD8-D64E-8165-B2363F34D2C2}tf10001123</Template>
  <TotalTime>4763</TotalTime>
  <Words>545</Words>
  <Application>Microsoft Macintosh PowerPoint</Application>
  <PresentationFormat>On-screen Show (4:3)</PresentationFormat>
  <Paragraphs>84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Gill Sans MT</vt:lpstr>
      <vt:lpstr>Wingdings 2</vt:lpstr>
      <vt:lpstr>Dividend</vt:lpstr>
      <vt:lpstr>           Building Equity for     Middle School Boys  </vt:lpstr>
      <vt:lpstr>FOCUS</vt:lpstr>
      <vt:lpstr>FOCUS </vt:lpstr>
      <vt:lpstr>FOCUS </vt:lpstr>
      <vt:lpstr>PowerPoint Presentation</vt:lpstr>
      <vt:lpstr>PowerPoint Presentation</vt:lpstr>
      <vt:lpstr>Howard county public schools</vt:lpstr>
      <vt:lpstr>A supporter says</vt:lpstr>
      <vt:lpstr>A supporter says</vt:lpstr>
      <vt:lpstr>From the Mouths of the Boys</vt:lpstr>
      <vt:lpstr>CONTACT</vt:lpstr>
    </vt:vector>
  </TitlesOfParts>
  <Company>University of Maryland College Park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Carlessia Hussein   Minority Scholarship Fund Raiser   September 1, 2016 </dc:title>
  <dc:creator>Cen Chen</dc:creator>
  <cp:lastModifiedBy>Julia Chen-Sankey</cp:lastModifiedBy>
  <cp:revision>87</cp:revision>
  <cp:lastPrinted>2018-09-01T14:33:52Z</cp:lastPrinted>
  <dcterms:created xsi:type="dcterms:W3CDTF">2016-08-25T22:26:07Z</dcterms:created>
  <dcterms:modified xsi:type="dcterms:W3CDTF">2020-02-04T20:11:48Z</dcterms:modified>
</cp:coreProperties>
</file>